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9" r:id="rId1"/>
  </p:sldMasterIdLst>
  <p:sldIdLst>
    <p:sldId id="258" r:id="rId2"/>
    <p:sldId id="264" r:id="rId3"/>
    <p:sldId id="268" r:id="rId4"/>
    <p:sldId id="257" r:id="rId5"/>
    <p:sldId id="259" r:id="rId6"/>
    <p:sldId id="260" r:id="rId7"/>
    <p:sldId id="261" r:id="rId8"/>
    <p:sldId id="266" r:id="rId9"/>
    <p:sldId id="262" r:id="rId10"/>
    <p:sldId id="263" r:id="rId11"/>
    <p:sldId id="265" r:id="rId12"/>
    <p:sldId id="267" r:id="rId13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90" autoAdjust="0"/>
    <p:restoredTop sz="94660"/>
  </p:normalViewPr>
  <p:slideViewPr>
    <p:cSldViewPr snapToGrid="0">
      <p:cViewPr varScale="1">
        <p:scale>
          <a:sx n="91" d="100"/>
          <a:sy n="91" d="100"/>
        </p:scale>
        <p:origin x="9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YR Title">
    <p:bg>
      <p:bgPr>
        <a:blipFill dpi="0" rotWithShape="1">
          <a:blip r:embed="rId2">
            <a:alphaModFix amt="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40" b="8640"/>
          <a:stretch/>
        </p:blipFill>
        <p:spPr>
          <a:xfrm>
            <a:off x="0" y="0"/>
            <a:ext cx="12192000" cy="6858001"/>
          </a:xfrm>
          <a:prstGeom prst="rect">
            <a:avLst/>
          </a:prstGeom>
          <a:blipFill>
            <a:blip r:embed="rId4">
              <a:alphaModFix amt="0"/>
            </a:blip>
            <a:stretch>
              <a:fillRect/>
            </a:stretch>
          </a:blipFill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22621" y="1846860"/>
            <a:ext cx="6593634" cy="1287162"/>
          </a:xfrm>
        </p:spPr>
        <p:txBody>
          <a:bodyPr anchor="b"/>
          <a:lstStyle>
            <a:lvl1pPr algn="ctr">
              <a:defRPr sz="6000">
                <a:solidFill>
                  <a:srgbClr val="FFFF00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85299" y="3830132"/>
            <a:ext cx="6630956" cy="550085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C765DC-327B-415D-B3FE-0271ADE3E684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671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8525" y="304799"/>
            <a:ext cx="11454950" cy="981075"/>
          </a:xfrm>
        </p:spPr>
        <p:txBody>
          <a:bodyPr anchor="b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875" y="1809750"/>
            <a:ext cx="11454950" cy="4729162"/>
          </a:xfrm>
        </p:spPr>
        <p:txBody>
          <a:bodyPr/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14655F6-655F-4AA3-B463-514B054C208D}" type="datetimeFigureOut">
              <a:rPr lang="en-US">
                <a:solidFill>
                  <a:prstClr val="black"/>
                </a:solidFill>
              </a:rPr>
              <a:pPr/>
              <a:t>6/6/2019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8C765DC-327B-415D-B3FE-0271ADE3E684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044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YR to th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82"/>
          <a:stretch/>
        </p:blipFill>
        <p:spPr>
          <a:xfrm>
            <a:off x="-9181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9658" y="181159"/>
            <a:ext cx="11578728" cy="1394253"/>
          </a:xfrm>
        </p:spPr>
        <p:txBody>
          <a:bodyPr anchor="ctr"/>
          <a:lstStyle>
            <a:lvl1pPr algn="ctr"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1652531"/>
            <a:ext cx="10515600" cy="443712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14655F6-655F-4AA3-B463-514B054C208D}" type="datetimeFigureOut">
              <a:rPr lang="en-US">
                <a:solidFill>
                  <a:prstClr val="black"/>
                </a:solidFill>
              </a:rPr>
              <a:pPr/>
              <a:t>6/6/2019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8C765DC-327B-415D-B3FE-0271ADE3E684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165253" y="39745"/>
            <a:ext cx="11843133" cy="1476261"/>
          </a:xfrm>
          <a:prstGeom prst="rect">
            <a:avLst/>
          </a:prstGeom>
          <a:solidFill>
            <a:schemeClr val="accent1">
              <a:alpha val="27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68125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14655F6-655F-4AA3-B463-514B054C208D}" type="datetimeFigureOut">
              <a:rPr lang="en-US">
                <a:solidFill>
                  <a:prstClr val="black"/>
                </a:solidFill>
              </a:rPr>
              <a:pPr/>
              <a:t>6/6/2019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8C765DC-327B-415D-B3FE-0271ADE3E684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6441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999" y="164758"/>
            <a:ext cx="11164801" cy="996778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14655F6-655F-4AA3-B463-514B054C208D}" type="datetimeFigureOut">
              <a:rPr lang="en-US">
                <a:solidFill>
                  <a:prstClr val="black"/>
                </a:solidFill>
              </a:rPr>
              <a:pPr/>
              <a:t>6/6/2019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8C765DC-327B-415D-B3FE-0271ADE3E684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08687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14655F6-655F-4AA3-B463-514B054C208D}" type="datetimeFigureOut">
              <a:rPr lang="en-US">
                <a:solidFill>
                  <a:prstClr val="black"/>
                </a:solidFill>
              </a:rPr>
              <a:pPr/>
              <a:t>6/6/2019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8C765DC-327B-415D-B3FE-0271ADE3E684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60532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 With light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14655F6-655F-4AA3-B463-514B054C208D}" type="datetimeFigureOut">
              <a:rPr lang="en-US">
                <a:solidFill>
                  <a:prstClr val="black"/>
                </a:solidFill>
              </a:rPr>
              <a:pPr/>
              <a:t>6/6/2019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8C765DC-327B-415D-B3FE-0271ADE3E684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96"/>
            <a:ext cx="12192000" cy="6851904"/>
          </a:xfrm>
          <a:prstGeom prst="rect">
            <a:avLst/>
          </a:prstGeom>
          <a:solidFill>
            <a:schemeClr val="bg1">
              <a:alpha val="32000"/>
            </a:schemeClr>
          </a:solidFill>
        </p:spPr>
      </p:pic>
      <p:sp>
        <p:nvSpPr>
          <p:cNvPr id="6" name="Rectangle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0000">
                <a:srgbClr val="D7DDEE"/>
              </a:gs>
              <a:gs pos="0">
                <a:schemeClr val="accent1">
                  <a:lumMod val="5000"/>
                  <a:lumOff val="95000"/>
                </a:schemeClr>
              </a:gs>
              <a:gs pos="19000">
                <a:schemeClr val="accent1">
                  <a:lumMod val="45000"/>
                  <a:lumOff val="55000"/>
                  <a:alpha val="89000"/>
                </a:schemeClr>
              </a:gs>
              <a:gs pos="81000">
                <a:schemeClr val="accent1">
                  <a:lumMod val="45000"/>
                  <a:lumOff val="55000"/>
                  <a:alpha val="71000"/>
                </a:schemeClr>
              </a:gs>
              <a:gs pos="94000">
                <a:schemeClr val="accent1">
                  <a:lumMod val="30000"/>
                  <a:lumOff val="70000"/>
                  <a:alpha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77991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ft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22" y="0"/>
            <a:ext cx="12275178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912" y="223937"/>
            <a:ext cx="3433632" cy="5206480"/>
          </a:xfrm>
        </p:spPr>
        <p:txBody>
          <a:bodyPr anchor="ctr"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8877" y="390364"/>
            <a:ext cx="7682967" cy="53106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14655F6-655F-4AA3-B463-514B054C208D}" type="datetimeFigureOut">
              <a:rPr lang="en-US">
                <a:solidFill>
                  <a:prstClr val="black"/>
                </a:solidFill>
              </a:rPr>
              <a:pPr/>
              <a:t>6/6/2019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8C765DC-327B-415D-B3FE-0271ADE3E684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71339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pic Transi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75178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0338" y="2678629"/>
            <a:ext cx="12121662" cy="1421099"/>
          </a:xfrm>
          <a:ln w="57150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14655F6-655F-4AA3-B463-514B054C208D}" type="datetimeFigureOut">
              <a:rPr lang="en-US">
                <a:solidFill>
                  <a:prstClr val="black"/>
                </a:solidFill>
              </a:rPr>
              <a:pPr/>
              <a:t>6/6/2019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8C765DC-327B-415D-B3FE-0271ADE3E684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708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14655F6-655F-4AA3-B463-514B054C208D}" type="datetimeFigureOut">
              <a:rPr lang="en-US">
                <a:solidFill>
                  <a:prstClr val="black"/>
                </a:solidFill>
              </a:rPr>
              <a:pPr/>
              <a:t>6/6/2019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8C765DC-327B-415D-B3FE-0271ADE3E684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50861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947820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  <p:sp>
        <p:nvSpPr>
          <p:cNvPr id="19" name="Rectangle 18"/>
          <p:cNvSpPr/>
          <p:nvPr userDrawn="1"/>
        </p:nvSpPr>
        <p:spPr>
          <a:xfrm>
            <a:off x="38101" y="2"/>
            <a:ext cx="12115800" cy="1534406"/>
          </a:xfrm>
          <a:prstGeom prst="rect">
            <a:avLst/>
          </a:prstGeom>
          <a:solidFill>
            <a:srgbClr val="8EB9EB">
              <a:alpha val="42000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58A2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47648" y="201927"/>
            <a:ext cx="11734800" cy="1130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7649" y="1752600"/>
            <a:ext cx="11734799" cy="5067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39525" y="6454775"/>
            <a:ext cx="523875" cy="365125"/>
          </a:xfrm>
          <a:prstGeom prst="rect">
            <a:avLst/>
          </a:prstGeom>
        </p:spPr>
        <p:txBody>
          <a:bodyPr/>
          <a:lstStyle/>
          <a:p>
            <a:fld id="{D8C765DC-327B-415D-B3FE-0271ADE3E684}" type="slidenum">
              <a:rPr lang="en-US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0101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800" b="1" kern="1200">
          <a:solidFill>
            <a:srgbClr val="FFFF00"/>
          </a:solidFill>
          <a:latin typeface="+mn-lt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20">
          <p15:clr>
            <a:srgbClr val="F26B43"/>
          </p15:clr>
        </p15:guide>
        <p15:guide id="2" orient="horz" pos="4296">
          <p15:clr>
            <a:srgbClr val="F26B43"/>
          </p15:clr>
        </p15:guide>
        <p15:guide id="3" pos="48">
          <p15:clr>
            <a:srgbClr val="F26B43"/>
          </p15:clr>
        </p15:guide>
        <p15:guide id="4" pos="7632">
          <p15:clr>
            <a:srgbClr val="F26B43"/>
          </p15:clr>
        </p15:guide>
        <p15:guide id="5" orient="horz" pos="840">
          <p15:clr>
            <a:srgbClr val="F26B43"/>
          </p15:clr>
        </p15:guide>
        <p15:guide id="6" pos="144">
          <p15:clr>
            <a:srgbClr val="F26B43"/>
          </p15:clr>
        </p15:guide>
        <p15:guide id="7" pos="7536">
          <p15:clr>
            <a:srgbClr val="F26B43"/>
          </p15:clr>
        </p15:guide>
        <p15:guide id="8" orient="horz" pos="1104">
          <p15:clr>
            <a:srgbClr val="F26B43"/>
          </p15:clr>
        </p15:guide>
        <p15:guide id="9" orient="horz" pos="4224">
          <p15:clr>
            <a:srgbClr val="F26B43"/>
          </p15:clr>
        </p15:guide>
        <p15:guide id="10" orient="horz" pos="24">
          <p15:clr>
            <a:srgbClr val="F26B43"/>
          </p15:clr>
        </p15:guide>
        <p15:guide id="11" orient="horz" pos="936">
          <p15:clr>
            <a:srgbClr val="F26B43"/>
          </p15:clr>
        </p15:guide>
        <p15:guide id="12" orient="horz" pos="100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lysyracuse.com/" TargetMode="Externa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ny.newnycontracts.com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3897086" y="1915886"/>
            <a:ext cx="7019169" cy="1218136"/>
          </a:xfrm>
        </p:spPr>
        <p:txBody>
          <a:bodyPr>
            <a:normAutofit/>
          </a:bodyPr>
          <a:lstStyle/>
          <a:p>
            <a:r>
              <a:rPr lang="en-US" dirty="0" smtClean="0"/>
              <a:t>Audit Services</a:t>
            </a:r>
            <a:endParaRPr lang="en-US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4002271" y="3623304"/>
            <a:ext cx="6630956" cy="550085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RFP Reference #2019-03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4228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Please hold all questions till the end of the presentation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Verbal responses provided by any of the Authority representatives during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our meeting today are not formal and are not binding on the Authority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All questions will be formally answered by May 3, 2019. 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875" y="184375"/>
            <a:ext cx="1221922" cy="122192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1553" y="184375"/>
            <a:ext cx="1221922" cy="1221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429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93985" y="409903"/>
            <a:ext cx="11077520" cy="51398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FFFF00"/>
                </a:solidFill>
              </a:rPr>
              <a:t>For All updates on this Bid, please go to: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endParaRPr lang="en-US" sz="2800" dirty="0" smtClean="0">
              <a:solidFill>
                <a:schemeClr val="bg1"/>
              </a:solidFill>
              <a:hlinkClick r:id="rId2"/>
            </a:endParaRP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  <a:hlinkClick r:id="rId2"/>
              </a:rPr>
              <a:t>www.flysyracuse.com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bg1"/>
              </a:solidFill>
            </a:endParaRP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Click the SRAA tab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bg1"/>
              </a:solidFill>
            </a:endParaRP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Click </a:t>
            </a:r>
            <a:r>
              <a:rPr lang="en-US" sz="2800" dirty="0">
                <a:solidFill>
                  <a:schemeClr val="bg1"/>
                </a:solidFill>
              </a:rPr>
              <a:t>Bids/RFP/RFQ </a:t>
            </a:r>
            <a:endParaRPr lang="en-US" sz="2800" dirty="0" smtClean="0">
              <a:solidFill>
                <a:schemeClr val="bg1"/>
              </a:solidFill>
            </a:endParaRPr>
          </a:p>
          <a:p>
            <a:pPr marL="457200" indent="-457200" algn="ctr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bg1"/>
              </a:solidFill>
            </a:endParaRPr>
          </a:p>
          <a:p>
            <a:pPr marL="1371600" lvl="2" indent="-457200" algn="ctr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Scroll down to find the Audit RFP</a:t>
            </a:r>
          </a:p>
          <a:p>
            <a:endParaRPr lang="en-US" sz="3200" dirty="0">
              <a:solidFill>
                <a:srgbClr val="FFFF00"/>
              </a:solidFill>
            </a:endParaRPr>
          </a:p>
          <a:p>
            <a:r>
              <a:rPr lang="en-US" sz="3200" b="1" dirty="0" smtClean="0">
                <a:solidFill>
                  <a:srgbClr val="FFFF00"/>
                </a:solidFill>
              </a:rPr>
              <a:t>Any changes, Q&amp;A’s, Addendums, etc. will be located here</a:t>
            </a:r>
            <a:endParaRPr lang="en-US" sz="3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94836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Dates in the RFP Schedule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63863271"/>
              </p:ext>
            </p:extLst>
          </p:nvPr>
        </p:nvGraphicFramePr>
        <p:xfrm>
          <a:off x="1912883" y="1786761"/>
          <a:ext cx="7441324" cy="3888823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2717071"/>
                <a:gridCol w="4724253"/>
              </a:tblGrid>
              <a:tr h="27753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Date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Event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0" marB="0" anchor="ctr"/>
                </a:tc>
              </a:tr>
              <a:tr h="36112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May 21, 2019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Issuance of Request for Proposals 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0" marB="0" anchor="ctr"/>
                </a:tc>
              </a:tr>
              <a:tr h="48150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Thursday, June 6, 2019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1:30 PM ET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Optional Pre-Proposal Conference, SRAA Board Room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0" marB="0" anchor="ctr"/>
                </a:tc>
              </a:tr>
              <a:tr h="48150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Monday, June 10, 2019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2:30 PM ET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Closing Date for Respondent’s Questions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0" marB="0" anchor="ctr"/>
                </a:tc>
              </a:tr>
              <a:tr h="48150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On or about Friday,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June 14, 2019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Final Response to Respondent’s Questions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0" marB="0" anchor="ctr"/>
                </a:tc>
              </a:tr>
              <a:tr h="48150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Friday, June 21, 2019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2:30 PM ET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Proposal Submission Deadline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0" marB="0" anchor="ctr"/>
                </a:tc>
              </a:tr>
              <a:tr h="48150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June 24 – July 5, 2019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Proposal Evaluation Period and Respondent Interviews (if applicable)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0" marB="0" anchor="ctr"/>
                </a:tc>
              </a:tr>
              <a:tr h="48150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No earlier than 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July 12, 2019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Award of Contract by the Authority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0" marB="0" anchor="ctr"/>
                </a:tc>
              </a:tr>
              <a:tr h="36112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July 31, 2019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Execution/Entering into Contract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817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Bid Notes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6847" y="1907722"/>
            <a:ext cx="11454950" cy="4729162"/>
          </a:xfrm>
        </p:spPr>
        <p:txBody>
          <a:bodyPr/>
          <a:lstStyle/>
          <a:p>
            <a:pPr algn="ctr"/>
            <a:r>
              <a:rPr lang="en-US" dirty="0" smtClean="0"/>
              <a:t>One Original Bid – Marked Original</a:t>
            </a:r>
          </a:p>
          <a:p>
            <a:pPr algn="ctr"/>
            <a:r>
              <a:rPr lang="en-US" dirty="0" smtClean="0"/>
              <a:t>8 copies of the Bid – Marked Copy</a:t>
            </a:r>
          </a:p>
          <a:p>
            <a:pPr algn="ctr"/>
            <a:r>
              <a:rPr lang="en-US" dirty="0" smtClean="0"/>
              <a:t>One flash drive containing the complete Proposal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The Bid must be sealed and Marked with the Proposal Name and Reference Number:</a:t>
            </a:r>
          </a:p>
          <a:p>
            <a:pPr marL="0" indent="0" algn="ctr">
              <a:buNone/>
            </a:pPr>
            <a:r>
              <a:rPr lang="en-US" dirty="0" smtClean="0"/>
              <a:t>Audit Services</a:t>
            </a:r>
          </a:p>
          <a:p>
            <a:pPr marL="0" indent="0" algn="ctr">
              <a:buNone/>
            </a:pPr>
            <a:r>
              <a:rPr lang="en-US" dirty="0" smtClean="0"/>
              <a:t>RFP#2019-03</a:t>
            </a:r>
            <a:endParaRPr lang="en-US" dirty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6154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MWBE/SDVOB Goals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9658" y="2175045"/>
            <a:ext cx="10515600" cy="4437120"/>
          </a:xfrm>
        </p:spPr>
        <p:txBody>
          <a:bodyPr/>
          <a:lstStyle/>
          <a:p>
            <a:pPr algn="ctr"/>
            <a:endParaRPr lang="en-US" sz="3600" b="1" dirty="0" smtClean="0">
              <a:solidFill>
                <a:schemeClr val="bg2"/>
              </a:solidFill>
            </a:endParaRPr>
          </a:p>
          <a:p>
            <a:pPr algn="ctr"/>
            <a:r>
              <a:rPr lang="en-US" sz="5400" b="1" dirty="0" smtClean="0">
                <a:solidFill>
                  <a:schemeClr val="bg2"/>
                </a:solidFill>
              </a:rPr>
              <a:t>MWBE Goal = 30% </a:t>
            </a:r>
          </a:p>
          <a:p>
            <a:pPr algn="ctr"/>
            <a:endParaRPr lang="en-US" sz="4800" b="1" dirty="0">
              <a:solidFill>
                <a:schemeClr val="bg2"/>
              </a:solidFill>
            </a:endParaRPr>
          </a:p>
          <a:p>
            <a:pPr algn="ctr"/>
            <a:r>
              <a:rPr lang="en-US" sz="5400" b="1" dirty="0" smtClean="0">
                <a:solidFill>
                  <a:schemeClr val="bg2"/>
                </a:solidFill>
              </a:rPr>
              <a:t>SDVOB Goal = 6%</a:t>
            </a:r>
          </a:p>
          <a:p>
            <a:endParaRPr lang="en-US" b="1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39370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dirty="0" smtClean="0"/>
              <a:t>Appendix A Checklist</a:t>
            </a:r>
            <a:endParaRPr lang="en-US" sz="5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4764" y="1575412"/>
            <a:ext cx="10515600" cy="4437120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 </a:t>
            </a:r>
            <a:r>
              <a:rPr lang="en-US" sz="3600" b="1" dirty="0" smtClean="0">
                <a:solidFill>
                  <a:srgbClr val="FFFF00"/>
                </a:solidFill>
              </a:rPr>
              <a:t>This is a checklist so you will not forget to</a:t>
            </a:r>
          </a:p>
          <a:p>
            <a:pPr algn="ctr"/>
            <a:r>
              <a:rPr lang="en-US" sz="3600" b="1" dirty="0" smtClean="0">
                <a:solidFill>
                  <a:srgbClr val="FFFF00"/>
                </a:solidFill>
              </a:rPr>
              <a:t>Include these important MWBE forms with your bid</a:t>
            </a:r>
            <a:endParaRPr lang="en-US" sz="3600" b="1" dirty="0">
              <a:solidFill>
                <a:srgbClr val="FFFF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658" y="3153660"/>
            <a:ext cx="2484991" cy="320725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43873" y="3480014"/>
            <a:ext cx="797614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2"/>
                </a:solidFill>
              </a:rPr>
              <a:t>For the first 10 forms, all bidders are required to complete and submit these forms</a:t>
            </a:r>
          </a:p>
          <a:p>
            <a:r>
              <a:rPr lang="en-US" sz="3200" dirty="0" smtClean="0">
                <a:solidFill>
                  <a:schemeClr val="bg2"/>
                </a:solidFill>
              </a:rPr>
              <a:t>with the bid.  SRAA will consider incomplete information to be a non-responsive </a:t>
            </a:r>
          </a:p>
          <a:p>
            <a:r>
              <a:rPr lang="en-US" sz="3200" dirty="0" smtClean="0">
                <a:solidFill>
                  <a:schemeClr val="bg2"/>
                </a:solidFill>
              </a:rPr>
              <a:t>Proposal.</a:t>
            </a:r>
            <a:endParaRPr lang="en-US" sz="32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06280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Appendix B Checklist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8525" y="1832826"/>
            <a:ext cx="11454950" cy="472916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00"/>
                </a:solidFill>
              </a:rPr>
              <a:t>This is a checklist so you will not forget </a:t>
            </a:r>
            <a:r>
              <a:rPr lang="en-US" sz="3600" b="1" dirty="0" smtClean="0">
                <a:solidFill>
                  <a:srgbClr val="FFFF00"/>
                </a:solidFill>
              </a:rPr>
              <a:t>to Include </a:t>
            </a:r>
            <a:r>
              <a:rPr lang="en-US" sz="3600" b="1" dirty="0">
                <a:solidFill>
                  <a:srgbClr val="FFFF00"/>
                </a:solidFill>
              </a:rPr>
              <a:t>these important </a:t>
            </a:r>
            <a:r>
              <a:rPr lang="en-US" sz="3600" b="1" dirty="0" smtClean="0">
                <a:solidFill>
                  <a:srgbClr val="FFFF00"/>
                </a:solidFill>
              </a:rPr>
              <a:t>SDVOB </a:t>
            </a:r>
            <a:r>
              <a:rPr lang="en-US" sz="3600" b="1" dirty="0">
                <a:solidFill>
                  <a:srgbClr val="FFFF00"/>
                </a:solidFill>
              </a:rPr>
              <a:t>forms with your bid</a:t>
            </a:r>
          </a:p>
          <a:p>
            <a:pPr algn="ctr"/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696" y="3041087"/>
            <a:ext cx="2737532" cy="352090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730171" y="3178629"/>
            <a:ext cx="669108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chemeClr val="bg2"/>
                </a:solidFill>
              </a:rPr>
              <a:t>All bidders are required to complete the 1</a:t>
            </a:r>
            <a:r>
              <a:rPr lang="en-US" sz="3200" baseline="30000" dirty="0" smtClean="0">
                <a:solidFill>
                  <a:schemeClr val="bg2"/>
                </a:solidFill>
              </a:rPr>
              <a:t>st</a:t>
            </a:r>
            <a:r>
              <a:rPr lang="en-US" sz="3200" dirty="0" smtClean="0">
                <a:solidFill>
                  <a:schemeClr val="bg2"/>
                </a:solidFill>
              </a:rPr>
              <a:t> two forms on this checklist and submit them with the bid.  SRAA will consider incomplete information to be a non-responsive Proposal.</a:t>
            </a:r>
            <a:endParaRPr lang="en-US" sz="32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22937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find MWBE’s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Go to the New York State </a:t>
            </a:r>
            <a:r>
              <a:rPr lang="en-US" dirty="0"/>
              <a:t>Contract System</a:t>
            </a:r>
            <a:r>
              <a:rPr lang="en-US" dirty="0" smtClean="0"/>
              <a:t>: </a:t>
            </a:r>
          </a:p>
          <a:p>
            <a:pPr marL="0" indent="0" algn="ctr">
              <a:buNone/>
            </a:pPr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ny.newnycontracts.com</a:t>
            </a: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                                   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    In Business Description type “Audit Services”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565" y="2679701"/>
            <a:ext cx="2713335" cy="3693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4542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find SDVOB’s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118" y="1609173"/>
            <a:ext cx="11454950" cy="4729162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Go to the Directory of NYS Certified Service Disabled Veteran</a:t>
            </a:r>
          </a:p>
          <a:p>
            <a:pPr marL="0" indent="0" algn="ctr">
              <a:buNone/>
            </a:pPr>
            <a:r>
              <a:rPr lang="en-US" dirty="0" smtClean="0"/>
              <a:t> Owned Business</a:t>
            </a:r>
          </a:p>
          <a:p>
            <a:pPr marL="0" indent="0" algn="ctr">
              <a:buNone/>
            </a:pPr>
            <a:r>
              <a:rPr lang="en-US" dirty="0"/>
              <a:t>https://online.ogs.ny.gov/SDVOB/search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839" y="3178629"/>
            <a:ext cx="5906736" cy="300649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386611" y="3465923"/>
            <a:ext cx="3362074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bg2"/>
                </a:solidFill>
              </a:rPr>
              <a:t>In Keyword Search type </a:t>
            </a:r>
          </a:p>
          <a:p>
            <a:r>
              <a:rPr lang="en-US" sz="2400" dirty="0" smtClean="0">
                <a:solidFill>
                  <a:schemeClr val="bg2"/>
                </a:solidFill>
              </a:rPr>
              <a:t>“Audit Services”</a:t>
            </a:r>
          </a:p>
          <a:p>
            <a:endParaRPr lang="en-US" dirty="0" smtClean="0">
              <a:solidFill>
                <a:schemeClr val="bg2"/>
              </a:solidFill>
            </a:endParaRPr>
          </a:p>
          <a:p>
            <a:endParaRPr lang="en-US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63289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9545" y="451944"/>
            <a:ext cx="11454950" cy="981075"/>
          </a:xfrm>
        </p:spPr>
        <p:txBody>
          <a:bodyPr>
            <a:normAutofit/>
          </a:bodyPr>
          <a:lstStyle/>
          <a:p>
            <a:r>
              <a:rPr lang="en-US" dirty="0" smtClean="0"/>
              <a:t>Overview of Airport Audit Services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302546" y="2575034"/>
            <a:ext cx="7744364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Basic Financial Statements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Required Reports by the Single Audit Act and Government Auditing Standards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Required Reports by the Passenger Facilities Guide for Public Agencies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NYS DOT Single Audit Report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Internal Controls over Compliance related to major programs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Report on Public Authorities Law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Report on Compliance for the PFC’s (Passenger Facility Charge) Program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Customer Facility Charge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3319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93478" y="1469489"/>
            <a:ext cx="6593634" cy="1287162"/>
          </a:xfrm>
        </p:spPr>
        <p:txBody>
          <a:bodyPr>
            <a:normAutofit/>
          </a:bodyPr>
          <a:lstStyle/>
          <a:p>
            <a:pPr algn="l"/>
            <a:r>
              <a:rPr lang="en-US" sz="6600" dirty="0" smtClean="0"/>
              <a:t>Thank You!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2020989792"/>
      </p:ext>
    </p:extLst>
  </p:cSld>
  <p:clrMapOvr>
    <a:masterClrMapping/>
  </p:clrMapOvr>
</p:sld>
</file>

<file path=ppt/theme/theme1.xml><?xml version="1.0" encoding="utf-8"?>
<a:theme xmlns:a="http://schemas.openxmlformats.org/drawingml/2006/main" name="SYR Airport">
  <a:themeElements>
    <a:clrScheme name="Custom 3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FFFFFF"/>
      </a:hlink>
      <a:folHlink>
        <a:srgbClr val="021127"/>
      </a:folHlink>
    </a:clrScheme>
    <a:fontScheme name="Custom 5">
      <a:majorFont>
        <a:latin typeface="Gill Sans MT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685</TotalTime>
  <Words>479</Words>
  <Application>Microsoft Office PowerPoint</Application>
  <PresentationFormat>Widescreen</PresentationFormat>
  <Paragraphs>95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Gill Sans MT</vt:lpstr>
      <vt:lpstr>Times New Roman</vt:lpstr>
      <vt:lpstr>SYR Airport</vt:lpstr>
      <vt:lpstr>Audit Services</vt:lpstr>
      <vt:lpstr>Questions:</vt:lpstr>
      <vt:lpstr>PowerPoint Presentation</vt:lpstr>
      <vt:lpstr>Key Dates in the RFP Schedule</vt:lpstr>
      <vt:lpstr>Bid Notes</vt:lpstr>
      <vt:lpstr>MWBE/SDVOB Goals</vt:lpstr>
      <vt:lpstr>Appendix A Checklist</vt:lpstr>
      <vt:lpstr>Appendix B Checklist</vt:lpstr>
      <vt:lpstr>How to find MWBE’s</vt:lpstr>
      <vt:lpstr>How to find SDVOB’s</vt:lpstr>
      <vt:lpstr>Overview of Airport Audit Services</vt:lpstr>
      <vt:lpstr>Thank You!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Linda Ryan</dc:creator>
  <cp:lastModifiedBy>Linda Ryan</cp:lastModifiedBy>
  <cp:revision>73</cp:revision>
  <cp:lastPrinted>2019-04-15T14:45:48Z</cp:lastPrinted>
  <dcterms:created xsi:type="dcterms:W3CDTF">2019-02-14T13:58:57Z</dcterms:created>
  <dcterms:modified xsi:type="dcterms:W3CDTF">2019-06-06T12:13:50Z</dcterms:modified>
</cp:coreProperties>
</file>